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81" r:id="rId3"/>
    <p:sldId id="382" r:id="rId4"/>
    <p:sldId id="383" r:id="rId5"/>
    <p:sldId id="384" r:id="rId6"/>
    <p:sldId id="385" r:id="rId7"/>
    <p:sldId id="376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6" r:id="rId18"/>
    <p:sldId id="3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227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560 – </a:t>
            </a:r>
            <a:r>
              <a:rPr lang="en-US" smtClean="0"/>
              <a:t>List and For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 Single Item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Index</a:t>
            </a:r>
            <a:r>
              <a:rPr lang="en-US" dirty="0"/>
              <a:t>: a number specifying the position of an </a:t>
            </a:r>
            <a:r>
              <a:rPr lang="en-US" dirty="0" smtClean="0"/>
              <a:t>element </a:t>
            </a:r>
            <a:r>
              <a:rPr lang="en-US" dirty="0"/>
              <a:t>in a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Index </a:t>
            </a:r>
            <a:r>
              <a:rPr lang="en-US" dirty="0"/>
              <a:t>of first element in the list is 0, second </a:t>
            </a:r>
            <a:r>
              <a:rPr lang="en-US" dirty="0" smtClean="0"/>
              <a:t>element </a:t>
            </a:r>
            <a:r>
              <a:rPr lang="en-US" dirty="0"/>
              <a:t>is 1, and </a:t>
            </a:r>
            <a:r>
              <a:rPr lang="en-US" dirty="0" err="1"/>
              <a:t>n’th</a:t>
            </a:r>
            <a:r>
              <a:rPr lang="en-US" dirty="0"/>
              <a:t> element is </a:t>
            </a:r>
            <a:r>
              <a:rPr lang="en-US" dirty="0" smtClean="0"/>
              <a:t>n-1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/>
              <a:t>indexes identify positions relative to the </a:t>
            </a:r>
            <a:r>
              <a:rPr lang="en-US" dirty="0" smtClean="0"/>
              <a:t>end </a:t>
            </a:r>
            <a:r>
              <a:rPr lang="en-US" dirty="0"/>
              <a:t>of the list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index -1 identifies the last element, -2 identifies the </a:t>
            </a:r>
            <a:r>
              <a:rPr lang="en-US" dirty="0" smtClean="0"/>
              <a:t>next </a:t>
            </a:r>
            <a:r>
              <a:rPr lang="en-US" dirty="0"/>
              <a:t>to last element,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Accessing a Single Item in a </a:t>
            </a:r>
            <a:r>
              <a:rPr lang="en-US" dirty="0" smtClean="0"/>
              <a:t>List 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18896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036955" y="3810000"/>
            <a:ext cx="6877050" cy="1085850"/>
            <a:chOff x="1036955" y="3810000"/>
            <a:chExt cx="6877050" cy="108585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955" y="4343400"/>
              <a:ext cx="6877050" cy="55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743200" y="38100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Output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480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a Single Item in a List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96200" cy="762000"/>
          </a:xfrm>
        </p:spPr>
        <p:txBody>
          <a:bodyPr/>
          <a:lstStyle/>
          <a:p>
            <a:r>
              <a:rPr lang="en-US" dirty="0" smtClean="0"/>
              <a:t>How would we print the second item in the list?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6667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1"/>
          <a:stretch/>
        </p:blipFill>
        <p:spPr bwMode="auto">
          <a:xfrm>
            <a:off x="381000" y="2999508"/>
            <a:ext cx="7846828" cy="58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61114" y="3855027"/>
            <a:ext cx="7086600" cy="964623"/>
            <a:chOff x="761114" y="3855027"/>
            <a:chExt cx="7086600" cy="964623"/>
          </a:xfrm>
        </p:grpSpPr>
        <p:sp>
          <p:nvSpPr>
            <p:cNvPr id="7" name="TextBox 6"/>
            <p:cNvSpPr txBox="1"/>
            <p:nvPr/>
          </p:nvSpPr>
          <p:spPr>
            <a:xfrm>
              <a:off x="3275714" y="3855027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Output</a:t>
              </a:r>
              <a:endParaRPr lang="en-US" b="1" dirty="0"/>
            </a:p>
          </p:txBody>
        </p:sp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114" y="4343400"/>
              <a:ext cx="708660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270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number of Items in 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127" y="914400"/>
            <a:ext cx="7924800" cy="838200"/>
          </a:xfrm>
        </p:spPr>
        <p:txBody>
          <a:bodyPr/>
          <a:lstStyle/>
          <a:p>
            <a:r>
              <a:rPr lang="en-US" dirty="0"/>
              <a:t>Just like we could determine the number of characters in a string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44005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05200"/>
            <a:ext cx="79248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the </a:t>
            </a:r>
            <a:r>
              <a:rPr lang="en-US" dirty="0" err="1" smtClean="0">
                <a:solidFill>
                  <a:schemeClr val="accent1"/>
                </a:solidFill>
              </a:rPr>
              <a:t>len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function to determine number of items in a list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69342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743200" y="6269182"/>
            <a:ext cx="2514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Output is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802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Mutable sequence: the items in the sequence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changed</a:t>
            </a:r>
          </a:p>
          <a:p>
            <a:pPr lvl="1"/>
            <a:r>
              <a:rPr lang="en-US" dirty="0"/>
              <a:t>– Lists are mutable, and so their elements can be </a:t>
            </a:r>
            <a:r>
              <a:rPr lang="en-US" dirty="0" smtClean="0"/>
              <a:t>changed</a:t>
            </a:r>
          </a:p>
          <a:p>
            <a:pPr lvl="1"/>
            <a:r>
              <a:rPr lang="en-US" dirty="0"/>
              <a:t>An expression such as </a:t>
            </a:r>
            <a:endParaRPr lang="en-US" dirty="0" smtClean="0"/>
          </a:p>
          <a:p>
            <a:pPr lvl="2"/>
            <a:r>
              <a:rPr lang="en-US" dirty="0" smtClean="0"/>
              <a:t>list[1</a:t>
            </a:r>
            <a:r>
              <a:rPr lang="en-US" dirty="0"/>
              <a:t>] = </a:t>
            </a:r>
            <a:r>
              <a:rPr lang="en-US" dirty="0" err="1"/>
              <a:t>new_value</a:t>
            </a:r>
            <a:r>
              <a:rPr lang="en-US" dirty="0"/>
              <a:t> can be used to </a:t>
            </a:r>
            <a:r>
              <a:rPr lang="en-US" dirty="0" smtClean="0"/>
              <a:t>assign </a:t>
            </a:r>
            <a:r>
              <a:rPr lang="en-US" dirty="0"/>
              <a:t>a new value to a list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an Item in a List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16" y="1066800"/>
            <a:ext cx="85153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057400" y="4724400"/>
            <a:ext cx="4438650" cy="772390"/>
            <a:chOff x="2057400" y="4724400"/>
            <a:chExt cx="4438650" cy="772390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811" b="-1"/>
            <a:stretch/>
          </p:blipFill>
          <p:spPr bwMode="auto">
            <a:xfrm>
              <a:off x="2057400" y="5127913"/>
              <a:ext cx="4438650" cy="368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352800" y="47244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Output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0641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an Item in a List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122218"/>
            <a:ext cx="81915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057400" y="4724400"/>
            <a:ext cx="4438650" cy="772390"/>
            <a:chOff x="2057400" y="4724400"/>
            <a:chExt cx="4438650" cy="77239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811" b="-1"/>
            <a:stretch/>
          </p:blipFill>
          <p:spPr bwMode="auto">
            <a:xfrm>
              <a:off x="2057400" y="5127913"/>
              <a:ext cx="4438650" cy="368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352800" y="47244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Output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6724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function called </a:t>
            </a:r>
            <a:r>
              <a:rPr lang="en-US" dirty="0" err="1" smtClean="0"/>
              <a:t>getUserInput</a:t>
            </a:r>
            <a:r>
              <a:rPr lang="en-US" dirty="0" smtClean="0"/>
              <a:t> that</a:t>
            </a:r>
          </a:p>
          <a:p>
            <a:pPr lvl="1"/>
            <a:r>
              <a:rPr lang="en-US" dirty="0" smtClean="0"/>
              <a:t>Asks the user for his/her name</a:t>
            </a:r>
          </a:p>
          <a:p>
            <a:pPr lvl="1"/>
            <a:r>
              <a:rPr lang="en-US" dirty="0" smtClean="0"/>
              <a:t>Asks the user for his/her birthday</a:t>
            </a:r>
          </a:p>
          <a:p>
            <a:pPr lvl="1"/>
            <a:r>
              <a:rPr lang="en-US" dirty="0" smtClean="0"/>
              <a:t>Asks the user for his/her email address</a:t>
            </a:r>
          </a:p>
          <a:p>
            <a:pPr lvl="1"/>
            <a:r>
              <a:rPr lang="en-US" dirty="0" smtClean="0"/>
              <a:t>Returns the name, birthday, email address as a list</a:t>
            </a:r>
          </a:p>
          <a:p>
            <a:r>
              <a:rPr lang="en-US" dirty="0" smtClean="0"/>
              <a:t>Write a function called main that calls user input and prints the name, birthday, and </a:t>
            </a:r>
            <a:r>
              <a:rPr lang="en-US" smtClean="0"/>
              <a:t>email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function called </a:t>
            </a:r>
            <a:r>
              <a:rPr lang="en-US" dirty="0" err="1" smtClean="0"/>
              <a:t>findAverage</a:t>
            </a:r>
            <a:r>
              <a:rPr lang="en-US" dirty="0" smtClean="0"/>
              <a:t>(numbers</a:t>
            </a:r>
            <a:r>
              <a:rPr lang="en-US" dirty="0"/>
              <a:t>) </a:t>
            </a:r>
          </a:p>
          <a:p>
            <a:r>
              <a:rPr lang="en-US" dirty="0" smtClean="0"/>
              <a:t>This function takes of </a:t>
            </a:r>
            <a:r>
              <a:rPr lang="en-US" dirty="0"/>
              <a:t>all the numbers in the </a:t>
            </a:r>
            <a:r>
              <a:rPr lang="en-US" dirty="0" smtClean="0"/>
              <a:t>list as input</a:t>
            </a:r>
          </a:p>
          <a:p>
            <a:r>
              <a:rPr lang="en-US" dirty="0" smtClean="0"/>
              <a:t>This </a:t>
            </a:r>
            <a:r>
              <a:rPr lang="en-US" dirty="0"/>
              <a:t>function returns </a:t>
            </a:r>
            <a:r>
              <a:rPr lang="en-US" dirty="0" smtClean="0"/>
              <a:t>the </a:t>
            </a:r>
            <a:r>
              <a:rPr lang="en-US" dirty="0"/>
              <a:t>average </a:t>
            </a:r>
            <a:r>
              <a:rPr lang="en-US" dirty="0" smtClean="0"/>
              <a:t>of </a:t>
            </a:r>
            <a:r>
              <a:rPr lang="en-US" dirty="0"/>
              <a:t>all the numbers in the list</a:t>
            </a:r>
          </a:p>
          <a:p>
            <a:r>
              <a:rPr lang="en-US" dirty="0" smtClean="0"/>
              <a:t>Create a main function that creates a list of numbers (variable name is numbers), calls </a:t>
            </a:r>
            <a:r>
              <a:rPr lang="en-US" dirty="0" err="1" smtClean="0"/>
              <a:t>findAverage</a:t>
            </a:r>
            <a:r>
              <a:rPr lang="en-US" dirty="0" smtClean="0"/>
              <a:t>, and prints the average</a:t>
            </a:r>
          </a:p>
          <a:p>
            <a:r>
              <a:rPr lang="en-US" dirty="0" smtClean="0"/>
              <a:t>The numbers are 10, 20, 24, 46, 65, 86, 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Sequence: an object that contains multiple </a:t>
            </a:r>
            <a:r>
              <a:rPr lang="en-US" dirty="0" smtClean="0"/>
              <a:t>items </a:t>
            </a:r>
            <a:r>
              <a:rPr lang="en-US" dirty="0"/>
              <a:t>of data</a:t>
            </a:r>
          </a:p>
          <a:p>
            <a:r>
              <a:rPr lang="en-US" dirty="0" smtClean="0"/>
              <a:t>The </a:t>
            </a:r>
            <a:r>
              <a:rPr lang="en-US" dirty="0"/>
              <a:t>items are stored in sequence one after </a:t>
            </a:r>
            <a:r>
              <a:rPr lang="en-US" dirty="0" smtClean="0"/>
              <a:t>another</a:t>
            </a:r>
            <a:endParaRPr lang="en-US" dirty="0"/>
          </a:p>
          <a:p>
            <a:r>
              <a:rPr lang="en-US" dirty="0" smtClean="0"/>
              <a:t>Python </a:t>
            </a:r>
            <a:r>
              <a:rPr lang="en-US" dirty="0"/>
              <a:t>provides different types of </a:t>
            </a:r>
            <a:r>
              <a:rPr lang="en-US" dirty="0" smtClean="0"/>
              <a:t>sequences, including </a:t>
            </a:r>
            <a:r>
              <a:rPr lang="en-US" dirty="0"/>
              <a:t>lists and tuples</a:t>
            </a:r>
          </a:p>
          <a:p>
            <a:r>
              <a:rPr lang="en-US" dirty="0" smtClean="0"/>
              <a:t>The </a:t>
            </a:r>
            <a:r>
              <a:rPr lang="en-US" dirty="0"/>
              <a:t>difference between these is that a list is </a:t>
            </a:r>
            <a:r>
              <a:rPr lang="en-US" dirty="0" smtClean="0"/>
              <a:t>mutable </a:t>
            </a:r>
            <a:r>
              <a:rPr lang="en-US" dirty="0"/>
              <a:t>and a tuple is </a:t>
            </a:r>
            <a:r>
              <a:rPr lang="en-US" dirty="0" smtClean="0"/>
              <a:t>immutable</a:t>
            </a:r>
          </a:p>
          <a:p>
            <a:pPr lvl="1"/>
            <a:r>
              <a:rPr lang="en-US" dirty="0" smtClean="0"/>
              <a:t>Mutable</a:t>
            </a:r>
          </a:p>
          <a:p>
            <a:pPr lvl="2"/>
            <a:r>
              <a:rPr lang="en-US" dirty="0" smtClean="0"/>
              <a:t>Items in the sequence can be changed</a:t>
            </a:r>
          </a:p>
          <a:p>
            <a:pPr lvl="1"/>
            <a:r>
              <a:rPr lang="en-US" dirty="0" smtClean="0"/>
              <a:t>Immutable</a:t>
            </a:r>
          </a:p>
          <a:p>
            <a:pPr lvl="2"/>
            <a:r>
              <a:rPr lang="en-US" dirty="0" smtClean="0"/>
              <a:t>Items in the sequence cannot be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r>
              <a:rPr lang="en-US" dirty="0"/>
              <a:t>: an object that contains multiple data </a:t>
            </a:r>
            <a:r>
              <a:rPr lang="en-US" dirty="0" smtClean="0"/>
              <a:t>items</a:t>
            </a:r>
            <a:endParaRPr lang="en-US" dirty="0"/>
          </a:p>
          <a:p>
            <a:pPr lvl="1"/>
            <a:r>
              <a:rPr lang="en-US" dirty="0" smtClean="0"/>
              <a:t>Element</a:t>
            </a:r>
            <a:r>
              <a:rPr lang="en-US" dirty="0"/>
              <a:t>: An item in a list</a:t>
            </a:r>
          </a:p>
          <a:p>
            <a:pPr lvl="1"/>
            <a:r>
              <a:rPr lang="en-US" dirty="0" smtClean="0"/>
              <a:t>Format: </a:t>
            </a:r>
            <a:r>
              <a:rPr lang="en-US" dirty="0"/>
              <a:t>list = [item1, item2, etc.]</a:t>
            </a:r>
          </a:p>
          <a:p>
            <a:r>
              <a:rPr lang="en-US" dirty="0" smtClean="0"/>
              <a:t>Can </a:t>
            </a:r>
            <a:r>
              <a:rPr lang="en-US" dirty="0"/>
              <a:t>hold items of different types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print</a:t>
            </a:r>
            <a:r>
              <a:rPr lang="en-US" dirty="0" smtClean="0"/>
              <a:t> </a:t>
            </a:r>
            <a:r>
              <a:rPr lang="en-US" dirty="0"/>
              <a:t>function can be used to display an </a:t>
            </a:r>
            <a:r>
              <a:rPr lang="en-US" dirty="0" smtClean="0"/>
              <a:t>entire </a:t>
            </a:r>
            <a:r>
              <a:rPr lang="en-US" dirty="0"/>
              <a:t>list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list</a:t>
            </a:r>
            <a:r>
              <a:rPr lang="en-US" dirty="0">
                <a:solidFill>
                  <a:schemeClr val="accent1"/>
                </a:solidFill>
              </a:rPr>
              <a:t>() </a:t>
            </a:r>
            <a:r>
              <a:rPr lang="en-US" dirty="0"/>
              <a:t>function can convert certain types </a:t>
            </a:r>
            <a:r>
              <a:rPr lang="en-US" dirty="0" smtClean="0"/>
              <a:t>of </a:t>
            </a:r>
            <a:r>
              <a:rPr lang="en-US" dirty="0"/>
              <a:t>objects to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641283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9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a List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99135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419225" y="4343400"/>
            <a:ext cx="6134100" cy="2076450"/>
            <a:chOff x="1419225" y="4343400"/>
            <a:chExt cx="6134100" cy="20764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9225" y="4800600"/>
              <a:ext cx="6134100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200400" y="43434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Output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658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Individual Items in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Iterate over list</a:t>
            </a:r>
          </a:p>
          <a:p>
            <a:pPr lvl="1"/>
            <a:r>
              <a:rPr lang="en-US" u="sng" dirty="0"/>
              <a:t>Iteration</a:t>
            </a:r>
            <a:r>
              <a:rPr lang="en-US" dirty="0"/>
              <a:t>: one execution of the body of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438400"/>
            <a:ext cx="78486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kind of loop should we use?</a:t>
            </a:r>
          </a:p>
          <a:p>
            <a:pPr lvl="1"/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05200"/>
            <a:ext cx="78486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loop</a:t>
            </a:r>
          </a:p>
          <a:p>
            <a:pPr lvl="1"/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0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/>
              <a:t>Count-Controlled loop</a:t>
            </a:r>
            <a:r>
              <a:rPr lang="en-US" dirty="0"/>
              <a:t>: iterates a specific number of times</a:t>
            </a:r>
          </a:p>
          <a:p>
            <a:r>
              <a:rPr lang="en-US" dirty="0"/>
              <a:t>Use a for statement to write count-controlled loop </a:t>
            </a:r>
          </a:p>
          <a:p>
            <a:r>
              <a:rPr lang="en-US" dirty="0"/>
              <a:t>Designed to work with sequence of data items</a:t>
            </a:r>
          </a:p>
          <a:p>
            <a:pPr lvl="1"/>
            <a:r>
              <a:rPr lang="en-US" dirty="0"/>
              <a:t>Iterates once for each item in the sequence</a:t>
            </a:r>
          </a:p>
          <a:p>
            <a:r>
              <a:rPr lang="en-US" dirty="0"/>
              <a:t>General format: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nn-NO" dirty="0" smtClean="0">
                <a:solidFill>
                  <a:schemeClr val="accent1"/>
                </a:solidFill>
              </a:rPr>
              <a:t>for</a:t>
            </a:r>
            <a:r>
              <a:rPr lang="nn-NO" dirty="0" smtClean="0"/>
              <a:t> </a:t>
            </a:r>
            <a:r>
              <a:rPr lang="nn-NO" i="1" dirty="0"/>
              <a:t>variable</a:t>
            </a:r>
            <a:r>
              <a:rPr lang="nn-NO" dirty="0"/>
              <a:t> </a:t>
            </a:r>
            <a:r>
              <a:rPr lang="nn-NO" dirty="0">
                <a:solidFill>
                  <a:schemeClr val="accent1"/>
                </a:solidFill>
              </a:rPr>
              <a:t>in</a:t>
            </a:r>
            <a:r>
              <a:rPr lang="nn-NO" dirty="0"/>
              <a:t> </a:t>
            </a:r>
            <a:r>
              <a:rPr lang="nn-NO" i="1" dirty="0"/>
              <a:t>[val1, val2, etc</a:t>
            </a:r>
            <a:r>
              <a:rPr lang="nn-NO" i="1" dirty="0" smtClean="0"/>
              <a:t>]</a:t>
            </a:r>
            <a:r>
              <a:rPr lang="nn-NO" dirty="0" smtClean="0"/>
              <a:t>:</a:t>
            </a:r>
          </a:p>
          <a:p>
            <a:pPr marL="0" indent="0">
              <a:buNone/>
            </a:pPr>
            <a:r>
              <a:rPr lang="nn-NO" i="1" dirty="0"/>
              <a:t>	</a:t>
            </a:r>
            <a:r>
              <a:rPr lang="nn-NO" i="1" dirty="0" smtClean="0"/>
              <a:t>	</a:t>
            </a:r>
            <a:r>
              <a:rPr lang="en-US" i="1" dirty="0" smtClean="0"/>
              <a:t>statements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Individual Items in List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4" t="7590"/>
          <a:stretch/>
        </p:blipFill>
        <p:spPr bwMode="auto">
          <a:xfrm>
            <a:off x="1600200" y="914400"/>
            <a:ext cx="5223164" cy="565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5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Items in An Individual List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6151418" cy="365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482436" y="5105400"/>
            <a:ext cx="4953000" cy="1638301"/>
            <a:chOff x="1447800" y="4724400"/>
            <a:chExt cx="4953000" cy="1638301"/>
          </a:xfrm>
        </p:grpSpPr>
        <p:pic>
          <p:nvPicPr>
            <p:cNvPr id="3084" name="Picture 12" descr="http://content.screencast.com/users/jasoncartercs/folders/Jing/media/c2b9367e-ed16-4a25-b5ad-27c5c7eb8313/00000107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181600"/>
              <a:ext cx="4953000" cy="1181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590800" y="4724400"/>
              <a:ext cx="2057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Output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7848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26694</TotalTime>
  <Words>534</Words>
  <Application>Microsoft Office PowerPoint</Application>
  <PresentationFormat>On-screen Show (4:3)</PresentationFormat>
  <Paragraphs>76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INLS 560 – List and For Loops</vt:lpstr>
      <vt:lpstr>Sequences</vt:lpstr>
      <vt:lpstr>List</vt:lpstr>
      <vt:lpstr>List</vt:lpstr>
      <vt:lpstr>Example Using a List</vt:lpstr>
      <vt:lpstr>Print Individual Items in List</vt:lpstr>
      <vt:lpstr>For Loop</vt:lpstr>
      <vt:lpstr>Print Individual Items in List</vt:lpstr>
      <vt:lpstr>Printing Items in An Individual List</vt:lpstr>
      <vt:lpstr>Accessing a Single Item in a List</vt:lpstr>
      <vt:lpstr>Accessing a Single Item in a List Example</vt:lpstr>
      <vt:lpstr>Accessing a Single Item in a List Example</vt:lpstr>
      <vt:lpstr>Determine number of Items in  List</vt:lpstr>
      <vt:lpstr>Lists are Mutable</vt:lpstr>
      <vt:lpstr>Changing an Item in a List</vt:lpstr>
      <vt:lpstr>Changing an Item in a List</vt:lpstr>
      <vt:lpstr>Practice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213</cp:revision>
  <dcterms:created xsi:type="dcterms:W3CDTF">2006-08-16T00:00:00Z</dcterms:created>
  <dcterms:modified xsi:type="dcterms:W3CDTF">2014-09-11T23:51:54Z</dcterms:modified>
</cp:coreProperties>
</file>